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1" r:id="rId6"/>
    <p:sldId id="279" r:id="rId7"/>
    <p:sldId id="283" r:id="rId8"/>
    <p:sldId id="282" r:id="rId9"/>
    <p:sldId id="280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1DF1-D6E8-4DFB-B863-434CBE57089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1135-E391-460C-93FD-E503443B8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0.jpeg"/><Relationship Id="rId5" Type="http://schemas.openxmlformats.org/officeDocument/2006/relationships/image" Target="../media/image1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6" cy="90872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Питання для повторення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344816" cy="5760640"/>
          </a:xfrm>
        </p:spPr>
        <p:txBody>
          <a:bodyPr>
            <a:normAutofit fontScale="92500" lnSpcReduction="10000"/>
          </a:bodyPr>
          <a:lstStyle/>
          <a:p>
            <a:pPr marL="0" lvl="0" indent="360363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Фахове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невіддільна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складова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lnSpc>
                <a:spcPct val="170000"/>
              </a:lnSpc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lnSpc>
                <a:spcPct val="17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60363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lnSpc>
                <a:spcPct val="170000"/>
              </a:lnSpc>
              <a:buAutoNum type="arabicPeriod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360363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416824" cy="6336704"/>
          </a:xfrm>
        </p:spPr>
        <p:txBody>
          <a:bodyPr>
            <a:normAutofit fontScale="92500" lnSpcReduction="20000"/>
          </a:bodyPr>
          <a:lstStyle/>
          <a:p>
            <a:pPr marL="0" indent="360363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норма. </a:t>
            </a:r>
          </a:p>
          <a:p>
            <a:pPr marL="0" indent="360363"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Типологія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різновиди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ru-RU" dirty="0" smtClean="0"/>
              <a:t>Нормою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мовна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(звук, склад, слово, </a:t>
            </a:r>
            <a:r>
              <a:rPr lang="ru-RU" dirty="0" err="1" smtClean="0"/>
              <a:t>речення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яку </a:t>
            </a:r>
            <a:r>
              <a:rPr lang="ru-RU" dirty="0" err="1" smtClean="0"/>
              <a:t>відібрало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мовленнєвої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як </a:t>
            </a:r>
            <a:r>
              <a:rPr lang="ru-RU" dirty="0" err="1" smtClean="0"/>
              <a:t>зразок</a:t>
            </a:r>
            <a:r>
              <a:rPr lang="ru-RU" dirty="0" smtClean="0"/>
              <a:t>, </a:t>
            </a:r>
            <a:r>
              <a:rPr lang="ru-RU" dirty="0" err="1" smtClean="0"/>
              <a:t>еталон</a:t>
            </a:r>
            <a:r>
              <a:rPr lang="ru-RU" dirty="0" smtClean="0"/>
              <a:t>, </a:t>
            </a:r>
            <a:r>
              <a:rPr lang="ru-RU" dirty="0" err="1" smtClean="0"/>
              <a:t>взірець</a:t>
            </a:r>
            <a:r>
              <a:rPr lang="ru-RU" dirty="0" smtClean="0"/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обов’язковість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різнорівневість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орфографія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граматика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пунктуація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варіативність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16824" cy="1454972"/>
          </a:xfrm>
        </p:spPr>
        <p:txBody>
          <a:bodyPr>
            <a:no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5229200"/>
          </a:xfrm>
        </p:spPr>
        <p:txBody>
          <a:bodyPr>
            <a:noAutofit/>
          </a:bodyPr>
          <a:lstStyle/>
          <a:p>
            <a:pPr lvl="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Лексична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властивому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Граматична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форм; правильна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словосполучень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Орфоепічна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наголошування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звукове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Орфографічна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правил,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письмі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Пунктуаційна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постановки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розділових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Стилістична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стилістичним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44816" cy="980728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Практичні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завдання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344816" cy="5688632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Подані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«суржик». До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Примінити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менеджер, кризис,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співставляти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опреділити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Голландія,репортер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генезис,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постачальник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віннічанка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учбовий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міроприємство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поощряти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численний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хвилюватися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збіг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слідуючі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шляхетний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накінець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вияснити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тактовний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мальовничий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виговор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надоїдати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общий,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хідник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лєсніца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протязі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отправляти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Словакія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сопровождаючий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гамір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основується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прийнятний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співпадіння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6632"/>
            <a:ext cx="7632848" cy="6552728"/>
          </a:xfrm>
        </p:spPr>
        <p:txBody>
          <a:bodyPr numCol="1">
            <a:noAutofit/>
          </a:bodyPr>
          <a:lstStyle/>
          <a:p>
            <a:pPr marL="0" indent="360363" rtl="1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2. Обрати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правильну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наголошування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чоти′рнадцять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чотирна′дцять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ви′падок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випа′док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ви′соко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висо′ко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за′вдання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завда′ння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колесо′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ко′лесо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товсти′й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то′встий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сорокови′й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сороко′вий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сере′дина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середи′на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ана′лог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анало′г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ра′зом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разо′м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сільськогоспо′дарський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сільськогоспода′рський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гурто′житок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гуртожи′ток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но′вий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нови′й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ста′рий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стари′й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0363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виши′ванка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вишива′нка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416824" cy="6408712"/>
          </a:xfrm>
        </p:spPr>
        <p:txBody>
          <a:bodyPr>
            <a:normAutofit fontScale="92500" lnSpcReduction="10000"/>
          </a:bodyPr>
          <a:lstStyle/>
          <a:p>
            <a:pPr marL="0" indent="360363" rtl="1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себе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словником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rt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чисельник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одного,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дробовий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квартал,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розвідка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сантиметр,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зобразити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компроміс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подруга, аргумент,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порядковий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навскіс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везти, дециметр,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щипці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перевесло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кілометр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вісімдесят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цегляний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дрова, кишка,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курятина,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товстий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верба, тонкий,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веземо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документ,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одинадцять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7488832" cy="6669360"/>
          </a:xfrm>
        </p:spPr>
        <p:txBody>
          <a:bodyPr>
            <a:normAutofit fontScale="25000" lnSpcReduction="20000"/>
          </a:bodyPr>
          <a:lstStyle/>
          <a:p>
            <a:pPr marL="0" indent="360363" algn="just">
              <a:buNone/>
            </a:pP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Відредагувати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дотримуючись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Чисельні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експериментальні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показали,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зародиш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покою,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впливаючи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посівом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природою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передпосівної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обробітки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ціллю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посівних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. Одним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посівного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в прошлому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начаті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поля на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посівні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урожайні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зернових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культур.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електричних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полів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показали,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передпосівна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істотним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врожайності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проводили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полем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току (коронного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розряду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електростатичним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полем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частотності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0"/>
            <a:ext cx="7416824" cy="6408712"/>
          </a:xfrm>
        </p:spPr>
        <p:txBody>
          <a:bodyPr>
            <a:normAutofit fontScale="85000" lnSpcReduction="20000"/>
          </a:bodyPr>
          <a:lstStyle/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Виписати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тексту слова,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суржиком.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Дібрати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кожного слова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відповідник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Свою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узгодити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словником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2009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проявлень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фінансово-економічного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кризису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Призупинення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колапсом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банківської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призупинення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кредитування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фінансирування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нерезидентами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вказане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підприємства-розробники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понесли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боргів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344816" cy="6408712"/>
          </a:xfrm>
        </p:spPr>
        <p:txBody>
          <a:bodyPr>
            <a:normAutofit fontScale="85000" lnSpcReduction="10000"/>
          </a:bodyPr>
          <a:lstStyle/>
          <a:p>
            <a:pPr marL="0" indent="360363" algn="just">
              <a:buNone/>
            </a:pP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 err="1"/>
              <a:t>Встановити</a:t>
            </a:r>
            <a:r>
              <a:rPr lang="ru-RU" b="1" dirty="0"/>
              <a:t>, яке </a:t>
            </a:r>
            <a:r>
              <a:rPr lang="ru-RU" b="1" dirty="0" err="1"/>
              <a:t>слововживання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нормативним</a:t>
            </a:r>
            <a:r>
              <a:rPr lang="ru-RU" b="1" dirty="0"/>
              <a:t>.</a:t>
            </a:r>
            <a:endParaRPr lang="en-US" b="1" dirty="0"/>
          </a:p>
          <a:p>
            <a:pPr marL="0" indent="360363" algn="just">
              <a:buNone/>
            </a:pPr>
            <a:r>
              <a:rPr lang="ru-RU" dirty="0" err="1" smtClean="0"/>
              <a:t>Дивний</a:t>
            </a:r>
            <a:r>
              <a:rPr lang="ru-RU" dirty="0" smtClean="0"/>
              <a:t> </a:t>
            </a:r>
            <a:r>
              <a:rPr lang="ru-RU" dirty="0"/>
              <a:t>парадокс – </a:t>
            </a:r>
            <a:r>
              <a:rPr lang="ru-RU" dirty="0" err="1"/>
              <a:t>парадокс</a:t>
            </a:r>
            <a:r>
              <a:rPr lang="ru-RU" dirty="0"/>
              <a:t>, прейскурант </a:t>
            </a:r>
            <a:r>
              <a:rPr lang="ru-RU" dirty="0" err="1"/>
              <a:t>цін</a:t>
            </a:r>
            <a:r>
              <a:rPr lang="ru-RU" dirty="0"/>
              <a:t> – </a:t>
            </a:r>
            <a:r>
              <a:rPr lang="ru-RU" dirty="0" err="1"/>
              <a:t>прейскурант</a:t>
            </a:r>
            <a:r>
              <a:rPr lang="ru-RU" dirty="0"/>
              <a:t>, за три </a:t>
            </a:r>
            <a:r>
              <a:rPr lang="ru-RU" dirty="0" err="1"/>
              <a:t>години</a:t>
            </a:r>
            <a:r>
              <a:rPr lang="ru-RU" dirty="0"/>
              <a:t> – за три </a:t>
            </a:r>
            <a:r>
              <a:rPr lang="ru-RU" dirty="0" err="1"/>
              <a:t>години</a:t>
            </a:r>
            <a:r>
              <a:rPr lang="ru-RU" dirty="0"/>
              <a:t> часу, заступник директора по </a:t>
            </a:r>
            <a:r>
              <a:rPr lang="ru-RU" dirty="0" err="1"/>
              <a:t>виробництву</a:t>
            </a:r>
            <a:r>
              <a:rPr lang="ru-RU" dirty="0"/>
              <a:t> – заступник директора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міське</a:t>
            </a:r>
            <a:r>
              <a:rPr lang="ru-RU" dirty="0"/>
              <a:t> бюро по </a:t>
            </a:r>
            <a:r>
              <a:rPr lang="ru-RU" dirty="0" err="1"/>
              <a:t>працевлаштуванню</a:t>
            </a:r>
            <a:r>
              <a:rPr lang="uk-UA" dirty="0"/>
              <a:t> </a:t>
            </a:r>
            <a:r>
              <a:rPr lang="ru-RU" dirty="0"/>
              <a:t>– </a:t>
            </a:r>
            <a:r>
              <a:rPr lang="ru-RU" dirty="0" err="1"/>
              <a:t>міське</a:t>
            </a:r>
            <a:r>
              <a:rPr lang="ru-RU" dirty="0"/>
              <a:t> бюро </a:t>
            </a:r>
            <a:r>
              <a:rPr lang="ru-RU" dirty="0" err="1"/>
              <a:t>працевлаштування</a:t>
            </a:r>
            <a:r>
              <a:rPr lang="ru-RU" dirty="0"/>
              <a:t>, за </a:t>
            </a:r>
            <a:r>
              <a:rPr lang="ru-RU" dirty="0" err="1"/>
              <a:t>всіма</a:t>
            </a:r>
            <a:r>
              <a:rPr lang="ru-RU" dirty="0"/>
              <a:t> правилами – по </a:t>
            </a:r>
            <a:r>
              <a:rPr lang="ru-RU" dirty="0" err="1"/>
              <a:t>всім</a:t>
            </a:r>
            <a:r>
              <a:rPr lang="ru-RU" dirty="0"/>
              <a:t> правилам, прийти по </a:t>
            </a:r>
            <a:r>
              <a:rPr lang="ru-RU" dirty="0" err="1"/>
              <a:t>справі</a:t>
            </a:r>
            <a:r>
              <a:rPr lang="ru-RU" dirty="0"/>
              <a:t> – прийти у </a:t>
            </a:r>
            <a:r>
              <a:rPr lang="ru-RU" dirty="0" err="1"/>
              <a:t>справі</a:t>
            </a:r>
            <a:r>
              <a:rPr lang="ru-RU" dirty="0"/>
              <a:t>, при </a:t>
            </a:r>
            <a:r>
              <a:rPr lang="ru-RU" dirty="0" err="1"/>
              <a:t>будь-якій</a:t>
            </a:r>
            <a:r>
              <a:rPr lang="ru-RU" dirty="0"/>
              <a:t> </a:t>
            </a:r>
            <a:r>
              <a:rPr lang="ru-RU" dirty="0" err="1"/>
              <a:t>погоді</a:t>
            </a:r>
            <a:r>
              <a:rPr lang="ru-RU" dirty="0"/>
              <a:t> –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любій</a:t>
            </a:r>
            <a:r>
              <a:rPr lang="ru-RU" dirty="0"/>
              <a:t> </a:t>
            </a:r>
            <a:r>
              <a:rPr lang="ru-RU" dirty="0" err="1"/>
              <a:t>погоді</a:t>
            </a:r>
            <a:r>
              <a:rPr lang="ru-RU" dirty="0"/>
              <a:t> – за </a:t>
            </a:r>
            <a:r>
              <a:rPr lang="ru-RU" dirty="0" err="1"/>
              <a:t>будь-якої</a:t>
            </a:r>
            <a:r>
              <a:rPr lang="ru-RU" dirty="0"/>
              <a:t> погоди, не по </a:t>
            </a:r>
            <a:r>
              <a:rPr lang="ru-RU" dirty="0" err="1"/>
              <a:t>силі</a:t>
            </a:r>
            <a:r>
              <a:rPr lang="ru-RU" dirty="0"/>
              <a:t> – не </a:t>
            </a:r>
            <a:r>
              <a:rPr lang="ru-RU" dirty="0" err="1"/>
              <a:t>під</a:t>
            </a:r>
            <a:r>
              <a:rPr lang="ru-RU" dirty="0"/>
              <a:t> силу, на </a:t>
            </a:r>
            <a:r>
              <a:rPr lang="ru-RU" dirty="0" err="1"/>
              <a:t>сьогоднішній</a:t>
            </a:r>
            <a:r>
              <a:rPr lang="ru-RU" dirty="0"/>
              <a:t> день – на </a:t>
            </a:r>
            <a:r>
              <a:rPr lang="ru-RU" dirty="0" err="1"/>
              <a:t>сьогодні</a:t>
            </a:r>
            <a:r>
              <a:rPr lang="ru-RU" dirty="0"/>
              <a:t>, весела </a:t>
            </a:r>
            <a:r>
              <a:rPr lang="ru-RU" dirty="0" err="1"/>
              <a:t>компанія</a:t>
            </a:r>
            <a:r>
              <a:rPr lang="ru-RU" dirty="0"/>
              <a:t> – </a:t>
            </a:r>
            <a:r>
              <a:rPr lang="ru-RU" dirty="0" err="1"/>
              <a:t>весела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, </a:t>
            </a:r>
            <a:r>
              <a:rPr lang="ru-RU" dirty="0" err="1"/>
              <a:t>працюють</a:t>
            </a:r>
            <a:r>
              <a:rPr lang="ru-RU" dirty="0"/>
              <a:t> по </a:t>
            </a:r>
            <a:r>
              <a:rPr lang="ru-RU" dirty="0" err="1"/>
              <a:t>обраних</a:t>
            </a:r>
            <a:r>
              <a:rPr lang="ru-RU" dirty="0"/>
              <a:t> </a:t>
            </a:r>
            <a:r>
              <a:rPr lang="ru-RU" dirty="0" err="1"/>
              <a:t>спеціальностях</a:t>
            </a:r>
            <a:r>
              <a:rPr lang="ru-RU" dirty="0"/>
              <a:t> – </a:t>
            </a:r>
            <a:r>
              <a:rPr lang="ru-RU" dirty="0" err="1"/>
              <a:t>працюють</a:t>
            </a:r>
            <a:r>
              <a:rPr lang="ru-RU" dirty="0"/>
              <a:t> за </a:t>
            </a:r>
            <a:r>
              <a:rPr lang="ru-RU" dirty="0" err="1"/>
              <a:t>обраними</a:t>
            </a:r>
            <a:r>
              <a:rPr lang="ru-RU" dirty="0"/>
              <a:t> </a:t>
            </a:r>
            <a:r>
              <a:rPr lang="ru-RU" dirty="0" err="1"/>
              <a:t>спеціальностями</a:t>
            </a:r>
            <a:r>
              <a:rPr lang="ru-RU" dirty="0"/>
              <a:t>, </a:t>
            </a:r>
            <a:r>
              <a:rPr lang="ru-RU" dirty="0" err="1"/>
              <a:t>вільна</a:t>
            </a:r>
            <a:r>
              <a:rPr lang="ru-RU" dirty="0"/>
              <a:t> </a:t>
            </a:r>
            <a:r>
              <a:rPr lang="ru-RU" dirty="0" err="1"/>
              <a:t>вакансія</a:t>
            </a:r>
            <a:r>
              <a:rPr lang="ru-RU" dirty="0"/>
              <a:t> – </a:t>
            </a:r>
            <a:r>
              <a:rPr lang="ru-RU" dirty="0" err="1"/>
              <a:t>вакансія</a:t>
            </a:r>
            <a:r>
              <a:rPr lang="ru-RU" dirty="0"/>
              <a:t>.</a:t>
            </a:r>
            <a:endParaRPr lang="en-US" dirty="0"/>
          </a:p>
          <a:p>
            <a:pPr marL="0" indent="360363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416824" cy="6264696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словах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словосполученнях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участь, правильна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відсотковий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йдемо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кредитор, легкий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насамкінець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неприйнятний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нова угода,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по- новому,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порядковий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відсотковий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вісімдесят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інженерів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металургія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двигун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циліндра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приятель,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середина шляху,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текстовий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редактор,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салона.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344816" cy="5937523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Утворити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іменників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форму родового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відмінка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Ампери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апельсини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баклажани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брелоки,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вільхи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вольти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галичани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гальма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городяни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джинси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жита,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канікули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консерви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корективи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підошва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помідори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томати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центнери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Администратор\Desktop\завантаженн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2324100" cy="1971675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Аспіранти 2024\Аспіранти\ілюстрації до презентацій\1200px-Litopys_Samowyd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42220"/>
            <a:ext cx="2448272" cy="33271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2592287"/>
          </a:xfrm>
        </p:spPr>
        <p:txBody>
          <a:bodyPr numCol="1">
            <a:normAutofit fontScale="85000" lnSpcReduction="10000"/>
          </a:bodyPr>
          <a:lstStyle/>
          <a:p>
            <a:pPr marL="514350" indent="-514350" algn="ctr">
              <a:buNone/>
            </a:pPr>
            <a:r>
              <a:rPr lang="ru-RU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Мовна</a:t>
            </a: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норма</a:t>
            </a:r>
          </a:p>
        </p:txBody>
      </p:sp>
      <p:pic>
        <p:nvPicPr>
          <p:cNvPr id="5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1296144" cy="12343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Аспіранти 2024\Аспіранти\ілюстрації до презентацій\5442c859477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88640"/>
            <a:ext cx="1224136" cy="158417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Аспіранти 2024\Аспіранти\ілюстрації до презентацій\завантаженн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48680"/>
            <a:ext cx="1358662" cy="1512168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Аспіранти 2024\Аспіранти\ілюстрації до презентацій\завантаження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3" y="116632"/>
            <a:ext cx="1212313" cy="1728191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Аспіранти 2024\Аспіранти\ілюстрації до презентацій\завантаженн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48680"/>
            <a:ext cx="1440160" cy="1440160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Desktop\Аспіранти 2024\Аспіранти\ілюстрації до презентацій\завантаження (5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3933056"/>
            <a:ext cx="1781175" cy="2562225"/>
          </a:xfrm>
          <a:prstGeom prst="rect">
            <a:avLst/>
          </a:prstGeom>
          <a:noFill/>
        </p:spPr>
      </p:pic>
      <p:pic>
        <p:nvPicPr>
          <p:cNvPr id="1037" name="Picture 13" descr="C:\Users\Администратор\Desktop\Аспіранти 2024\Аспіранти\ілюстрації до презентацій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3789040"/>
            <a:ext cx="23042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344816" cy="6480720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Відредагувати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невдале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словосполучень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правильно.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, ввести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де вони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живатися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Прискорити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Слідуючі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члени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Дякуючи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поганій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дисциплині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задовільним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найближчий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час.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неявки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344816" cy="6336704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Записати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розкривши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дужки.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Відрядити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аспірант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Кіндратенко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Олег Степанович),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(Гнатюк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Омелян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Миколайович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(кого?) Коваль Анна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Дмитрівна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Стороженко Семен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Онуфрійович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Романов Олег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Віталійович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оголосити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подяку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(кому?) (Плющ Ганна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Олександрівна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Півторак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Соха Степан Михайлович).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6632"/>
            <a:ext cx="7200800" cy="6336704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b="1" dirty="0" err="1" smtClean="0"/>
              <a:t>Завдання</a:t>
            </a:r>
            <a:r>
              <a:rPr lang="ru-RU" b="1" dirty="0" smtClean="0"/>
              <a:t> 11. </a:t>
            </a:r>
            <a:r>
              <a:rPr lang="ru-RU" b="1" dirty="0" err="1"/>
              <a:t>Записати</a:t>
            </a:r>
            <a:r>
              <a:rPr lang="ru-RU" b="1" dirty="0"/>
              <a:t> </a:t>
            </a:r>
            <a:r>
              <a:rPr lang="ru-RU" b="1" dirty="0" err="1"/>
              <a:t>числівники</a:t>
            </a:r>
            <a:r>
              <a:rPr lang="ru-RU" b="1" dirty="0"/>
              <a:t> словами.</a:t>
            </a:r>
            <a:endParaRPr lang="en-US" b="1" dirty="0"/>
          </a:p>
          <a:p>
            <a:pPr marL="0" indent="360363" algn="just">
              <a:buNone/>
            </a:pPr>
            <a:r>
              <a:rPr lang="ru-RU" dirty="0" smtClean="0"/>
              <a:t>У </a:t>
            </a:r>
            <a:r>
              <a:rPr lang="ru-RU" dirty="0" err="1"/>
              <a:t>дикій</a:t>
            </a:r>
            <a:r>
              <a:rPr lang="ru-RU" dirty="0"/>
              <a:t> і </a:t>
            </a:r>
            <a:r>
              <a:rPr lang="ru-RU" dirty="0" err="1"/>
              <a:t>культурній</a:t>
            </a:r>
            <a:r>
              <a:rPr lang="ru-RU" dirty="0"/>
              <a:t> </a:t>
            </a:r>
            <a:r>
              <a:rPr lang="ru-RU" dirty="0" err="1"/>
              <a:t>флорі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25,5 тис.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них 850 </a:t>
            </a:r>
            <a:r>
              <a:rPr lang="ru-RU" dirty="0" err="1"/>
              <a:t>видів</a:t>
            </a:r>
            <a:r>
              <a:rPr lang="ru-RU" dirty="0"/>
              <a:t> – </a:t>
            </a:r>
            <a:r>
              <a:rPr lang="ru-RU" dirty="0" err="1"/>
              <a:t>лікарські</a:t>
            </a:r>
            <a:r>
              <a:rPr lang="ru-RU" dirty="0"/>
              <a:t>, 1 350 – </a:t>
            </a:r>
            <a:r>
              <a:rPr lang="ru-RU" dirty="0" err="1"/>
              <a:t>вітамінні</a:t>
            </a:r>
            <a:r>
              <a:rPr lang="ru-RU" dirty="0"/>
              <a:t>, 2 950 – </a:t>
            </a:r>
            <a:r>
              <a:rPr lang="ru-RU" dirty="0" err="1"/>
              <a:t>їстівні</a:t>
            </a:r>
            <a:r>
              <a:rPr lang="ru-RU" dirty="0"/>
              <a:t>, 950</a:t>
            </a:r>
            <a:r>
              <a:rPr lang="uk-UA" dirty="0"/>
              <a:t> </a:t>
            </a:r>
            <a:r>
              <a:rPr lang="ru-RU" dirty="0" err="1"/>
              <a:t>кормові</a:t>
            </a:r>
            <a:r>
              <a:rPr lang="ru-RU" dirty="0" err="1" smtClean="0"/>
              <a:t>...З</a:t>
            </a:r>
            <a:r>
              <a:rPr lang="ru-RU" dirty="0" smtClean="0"/>
              <a:t> </a:t>
            </a:r>
            <a:r>
              <a:rPr lang="ru-RU" dirty="0" err="1"/>
              <a:t>дикорослої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160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як </a:t>
            </a:r>
            <a:r>
              <a:rPr lang="ru-RU" dirty="0" err="1"/>
              <a:t>їстівні</a:t>
            </a:r>
            <a:r>
              <a:rPr lang="ru-RU" dirty="0"/>
              <a:t>...</a:t>
            </a:r>
            <a:endParaRPr lang="en-US" dirty="0"/>
          </a:p>
          <a:p>
            <a:pPr marL="0" indent="360363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488832" cy="6336704"/>
          </a:xfrm>
        </p:spPr>
        <p:txBody>
          <a:bodyPr>
            <a:normAutofit fontScale="85000" lnSpcReduction="10000"/>
          </a:bodyPr>
          <a:lstStyle/>
          <a:p>
            <a:pPr marL="0" indent="360363" algn="just">
              <a:buNone/>
            </a:pP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Переписати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займенники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дужках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поставити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відповідній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(ваш)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аспіранта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(сам)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відрядженні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(ваш)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привезені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чиїсь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машинах.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рогатої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6" cy="90872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самоперевірки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836712"/>
            <a:ext cx="7272808" cy="5289451"/>
          </a:xfrm>
        </p:spPr>
        <p:txBody>
          <a:bodyPr>
            <a:normAutofit/>
          </a:bodyPr>
          <a:lstStyle/>
          <a:p>
            <a:pPr marL="0" lvl="0" indent="360363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понять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Висвітлити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аспект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мовна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0363" algn="just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типологію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Font typeface="+mj-lt"/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Аспіранти 2024\Аспіранти\ілюстрації до презентацій\depositphotos_54980295-stock-photo-branch-of-vibur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3024336" cy="20191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"/>
            <a:ext cx="7704856" cy="47251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sz="11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15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1676814" cy="159688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200800" cy="4525963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272808" cy="5145435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Ботвина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Офіційно-діловий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К. : Артек,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1998.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Мацюк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Каравела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2007.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Мацько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Л.І. Культура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ВЦ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2007.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Онуфрієнко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Г.С.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алгоритмічними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приписами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2-ге вид.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К. : Центр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л-ри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2009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392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Селігей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П.О.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Науковець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2012.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№ 4.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18–28.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Семеног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О.М. Культура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2010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213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Практикум.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К. 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ВЦ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2009.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Шевчук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С.В.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професійним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К. 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Алерта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2010.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Ярема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С. На теми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2002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44 с.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344816" cy="6408712"/>
          </a:xfrm>
        </p:spPr>
        <p:txBody>
          <a:bodyPr>
            <a:normAutofit lnSpcReduction="10000"/>
          </a:bodyPr>
          <a:lstStyle/>
          <a:p>
            <a:pPr marL="0" indent="360363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оброблена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майстрами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унормована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відшліфована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загальнонародної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науки,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театру,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Протиставляється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діалектам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просторіччям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жаргонам.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писемну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низку функційних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344816" cy="6408712"/>
          </a:xfrm>
        </p:spPr>
        <p:txBody>
          <a:bodyPr>
            <a:normAutofit/>
          </a:bodyPr>
          <a:lstStyle/>
          <a:p>
            <a:pPr marL="0" indent="360363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користуємося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старописемних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індоєвропейської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Сформувалася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Наддніпрянщини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увібравши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лексичних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говірок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Map_of_Ukrainian_dialects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344816" cy="6408712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розвивалася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вливалися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літописи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Самовидця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М.Довгалевського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Кониського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полемічні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твори І.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Вишенського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ліричні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сатиричні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Сковороди. 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підготувало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Енеїди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І.П.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Котляревського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344816" cy="6408712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словесно-художньої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Т.Г.Шевченко,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стильового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363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10240797_w640_h640_21024079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завантаження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52936"/>
            <a:ext cx="66967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1516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Питання для повторення </vt:lpstr>
      <vt:lpstr>Слайд 2</vt:lpstr>
      <vt:lpstr>План</vt:lpstr>
      <vt:lpstr>Література</vt:lpstr>
      <vt:lpstr>Слайд 5</vt:lpstr>
      <vt:lpstr>Слайд 6</vt:lpstr>
      <vt:lpstr>Слайд 7</vt:lpstr>
      <vt:lpstr>Слайд 8</vt:lpstr>
      <vt:lpstr>Слайд 9</vt:lpstr>
      <vt:lpstr>Слайд 10</vt:lpstr>
      <vt:lpstr>Зв’язок мовної норми зі структурою мови Розрізняють такі різновиди мовної норми:</vt:lpstr>
      <vt:lpstr>Практичні завдання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Запитання для самоперевірки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62</cp:revision>
  <dcterms:created xsi:type="dcterms:W3CDTF">2021-09-24T18:51:04Z</dcterms:created>
  <dcterms:modified xsi:type="dcterms:W3CDTF">2024-02-13T08:45:07Z</dcterms:modified>
</cp:coreProperties>
</file>